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3" r:id="rId3"/>
    <p:sldId id="268" r:id="rId4"/>
    <p:sldId id="269" r:id="rId5"/>
    <p:sldId id="270" r:id="rId6"/>
    <p:sldId id="257" r:id="rId7"/>
    <p:sldId id="265" r:id="rId8"/>
    <p:sldId id="271" r:id="rId9"/>
    <p:sldId id="259" r:id="rId10"/>
    <p:sldId id="260" r:id="rId11"/>
    <p:sldId id="258" r:id="rId12"/>
    <p:sldId id="261" r:id="rId13"/>
    <p:sldId id="263" r:id="rId14"/>
    <p:sldId id="264" r:id="rId15"/>
    <p:sldId id="262" r:id="rId16"/>
    <p:sldId id="266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hyperlink" Target="https://community.rstudio.com/" TargetMode="Externa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hyperlink" Target="https://community.rstudio.com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B77FF-63F0-42D2-B694-455D37CFFD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7EB58-ED82-46BE-868A-6D38BD4C8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Cheatsheet de Rstudio: ¡bajemos todos el de ggplot2!</a:t>
          </a:r>
        </a:p>
      </dgm:t>
    </dgm:pt>
    <dgm:pt modelId="{BF3A9253-623D-4DB5-81DB-FAFA83F87E44}" type="parTrans" cxnId="{09051D80-1B5B-4B08-AFA0-EDA23DF83E01}">
      <dgm:prSet/>
      <dgm:spPr/>
      <dgm:t>
        <a:bodyPr/>
        <a:lstStyle/>
        <a:p>
          <a:endParaRPr lang="en-US"/>
        </a:p>
      </dgm:t>
    </dgm:pt>
    <dgm:pt modelId="{AD3364EE-3084-4CAA-850C-867D71BB75F6}" type="sibTrans" cxnId="{09051D80-1B5B-4B08-AFA0-EDA23DF83E01}">
      <dgm:prSet/>
      <dgm:spPr/>
      <dgm:t>
        <a:bodyPr/>
        <a:lstStyle/>
        <a:p>
          <a:endParaRPr lang="en-US"/>
        </a:p>
      </dgm:t>
    </dgm:pt>
    <dgm:pt modelId="{9FD17036-27D4-46B4-AB2E-95F16D83E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Ayuda de Rstudio (caja de búsqueda)</a:t>
          </a:r>
        </a:p>
      </dgm:t>
    </dgm:pt>
    <dgm:pt modelId="{DF549334-0D1A-4F85-B7ED-2FB1D68D8288}" type="parTrans" cxnId="{209881F6-BE05-4C83-BC35-DC7A082C0CD4}">
      <dgm:prSet/>
      <dgm:spPr/>
      <dgm:t>
        <a:bodyPr/>
        <a:lstStyle/>
        <a:p>
          <a:endParaRPr lang="en-US"/>
        </a:p>
      </dgm:t>
    </dgm:pt>
    <dgm:pt modelId="{CBCEFF84-E1AC-43DA-A3C8-776AF4AC93D5}" type="sibTrans" cxnId="{209881F6-BE05-4C83-BC35-DC7A082C0CD4}">
      <dgm:prSet/>
      <dgm:spPr/>
      <dgm:t>
        <a:bodyPr/>
        <a:lstStyle/>
        <a:p>
          <a:endParaRPr lang="en-US"/>
        </a:p>
      </dgm:t>
    </dgm:pt>
    <dgm:pt modelId="{2100B035-D644-4B08-A208-EDF13335E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la web (búsqueda rápida en Google referente al tema que quiero)</a:t>
          </a:r>
        </a:p>
      </dgm:t>
    </dgm:pt>
    <dgm:pt modelId="{AEE99A24-9A90-4C15-8EF4-6B220450A567}" type="parTrans" cxnId="{3324383D-DE49-4F1D-94D4-7A7A9B809CEF}">
      <dgm:prSet/>
      <dgm:spPr/>
      <dgm:t>
        <a:bodyPr/>
        <a:lstStyle/>
        <a:p>
          <a:endParaRPr lang="en-US"/>
        </a:p>
      </dgm:t>
    </dgm:pt>
    <dgm:pt modelId="{298B95E3-7995-4975-A8AF-48DAE02D366E}" type="sibTrans" cxnId="{3324383D-DE49-4F1D-94D4-7A7A9B809CEF}">
      <dgm:prSet/>
      <dgm:spPr/>
      <dgm:t>
        <a:bodyPr/>
        <a:lstStyle/>
        <a:p>
          <a:endParaRPr lang="en-US"/>
        </a:p>
      </dgm:t>
    </dgm:pt>
    <dgm:pt modelId="{78CE69E8-4466-4E63-9426-6E5B2F3EC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Libros: Hay una serie de Springer dedicada al uso y programación en R (ver sig.).</a:t>
          </a:r>
        </a:p>
      </dgm:t>
    </dgm:pt>
    <dgm:pt modelId="{82165ED3-A5FB-4417-A2A5-C6E1D507285B}" type="parTrans" cxnId="{2940F8B1-84F3-4083-A64D-375C48225A8C}">
      <dgm:prSet/>
      <dgm:spPr/>
      <dgm:t>
        <a:bodyPr/>
        <a:lstStyle/>
        <a:p>
          <a:endParaRPr lang="en-US"/>
        </a:p>
      </dgm:t>
    </dgm:pt>
    <dgm:pt modelId="{00971F01-B569-43D9-B8A5-D0254494053A}" type="sibTrans" cxnId="{2940F8B1-84F3-4083-A64D-375C48225A8C}">
      <dgm:prSet/>
      <dgm:spPr/>
      <dgm:t>
        <a:bodyPr/>
        <a:lstStyle/>
        <a:p>
          <a:endParaRPr lang="en-US"/>
        </a:p>
      </dgm:t>
    </dgm:pt>
    <dgm:pt modelId="{21D86FFC-73C0-481D-AAD9-92ED890BC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Twitter, stack overflow, </a:t>
          </a:r>
          <a:r>
            <a:rPr lang="en-US">
              <a:hlinkClick xmlns:r="http://schemas.openxmlformats.org/officeDocument/2006/relationships" r:id="rId1"/>
            </a:rPr>
            <a:t>R community</a:t>
          </a:r>
          <a:r>
            <a:rPr lang="en-US"/>
            <a:t>.</a:t>
          </a:r>
        </a:p>
      </dgm:t>
    </dgm:pt>
    <dgm:pt modelId="{B7C034E9-7DB0-4F69-B5C4-161CD1F5E65B}" type="parTrans" cxnId="{85983AE1-38D6-4EEA-854D-0AE3BBCC3490}">
      <dgm:prSet/>
      <dgm:spPr/>
      <dgm:t>
        <a:bodyPr/>
        <a:lstStyle/>
        <a:p>
          <a:endParaRPr lang="en-US"/>
        </a:p>
      </dgm:t>
    </dgm:pt>
    <dgm:pt modelId="{F6F77948-4263-41C3-9393-FA3ADF6F22F3}" type="sibTrans" cxnId="{85983AE1-38D6-4EEA-854D-0AE3BBCC3490}">
      <dgm:prSet/>
      <dgm:spPr/>
      <dgm:t>
        <a:bodyPr/>
        <a:lstStyle/>
        <a:p>
          <a:endParaRPr lang="en-US"/>
        </a:p>
      </dgm:t>
    </dgm:pt>
    <dgm:pt modelId="{8CBB2989-75BD-4033-902D-461AC3B9D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Nuestros propios scripts: quizá ya tienes el código y no recuerdas.</a:t>
          </a:r>
        </a:p>
      </dgm:t>
    </dgm:pt>
    <dgm:pt modelId="{F27D52E7-6A5B-432A-AD99-38C55EA51A54}" type="parTrans" cxnId="{BFDA5091-557D-4EFE-8515-BE6ECAEF4D7D}">
      <dgm:prSet/>
      <dgm:spPr/>
      <dgm:t>
        <a:bodyPr/>
        <a:lstStyle/>
        <a:p>
          <a:endParaRPr lang="en-US"/>
        </a:p>
      </dgm:t>
    </dgm:pt>
    <dgm:pt modelId="{7509F42E-3D26-4946-BACD-568B54812794}" type="sibTrans" cxnId="{BFDA5091-557D-4EFE-8515-BE6ECAEF4D7D}">
      <dgm:prSet/>
      <dgm:spPr/>
      <dgm:t>
        <a:bodyPr/>
        <a:lstStyle/>
        <a:p>
          <a:endParaRPr lang="en-US"/>
        </a:p>
      </dgm:t>
    </dgm:pt>
    <dgm:pt modelId="{CAA857A7-72E7-4E51-8453-6846B8ADF6B2}" type="pres">
      <dgm:prSet presAssocID="{483B77FF-63F0-42D2-B694-455D37CFFD17}" presName="root" presStyleCnt="0">
        <dgm:presLayoutVars>
          <dgm:dir/>
          <dgm:resizeHandles val="exact"/>
        </dgm:presLayoutVars>
      </dgm:prSet>
      <dgm:spPr/>
    </dgm:pt>
    <dgm:pt modelId="{00337462-70AC-4BD4-B576-DAEDC6E8C62C}" type="pres">
      <dgm:prSet presAssocID="{5007EB58-ED82-46BE-868A-6D38BD4C8715}" presName="compNode" presStyleCnt="0"/>
      <dgm:spPr/>
    </dgm:pt>
    <dgm:pt modelId="{403E4B85-3D1A-4F1C-88CB-9987DEF6EBDD}" type="pres">
      <dgm:prSet presAssocID="{5007EB58-ED82-46BE-868A-6D38BD4C8715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0F49523-6B0A-4E0B-8713-3A94F32C7F2D}" type="pres">
      <dgm:prSet presAssocID="{5007EB58-ED82-46BE-868A-6D38BD4C8715}" presName="spaceRect" presStyleCnt="0"/>
      <dgm:spPr/>
    </dgm:pt>
    <dgm:pt modelId="{E5618C70-B659-41B5-8E71-697625673CB2}" type="pres">
      <dgm:prSet presAssocID="{5007EB58-ED82-46BE-868A-6D38BD4C8715}" presName="textRect" presStyleLbl="revTx" presStyleIdx="0" presStyleCnt="6">
        <dgm:presLayoutVars>
          <dgm:chMax val="1"/>
          <dgm:chPref val="1"/>
        </dgm:presLayoutVars>
      </dgm:prSet>
      <dgm:spPr/>
    </dgm:pt>
    <dgm:pt modelId="{F22491CA-726F-4B7E-B11B-797EDED4BE1D}" type="pres">
      <dgm:prSet presAssocID="{AD3364EE-3084-4CAA-850C-867D71BB75F6}" presName="sibTrans" presStyleCnt="0"/>
      <dgm:spPr/>
    </dgm:pt>
    <dgm:pt modelId="{8208A263-7AC0-416C-B5DE-8AD6AACF561E}" type="pres">
      <dgm:prSet presAssocID="{9FD17036-27D4-46B4-AB2E-95F16D83E58F}" presName="compNode" presStyleCnt="0"/>
      <dgm:spPr/>
    </dgm:pt>
    <dgm:pt modelId="{96EA8615-390C-43B1-8844-242CFC960C7C}" type="pres">
      <dgm:prSet presAssocID="{9FD17036-27D4-46B4-AB2E-95F16D83E58F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006CCC4-3DC1-4A56-8741-E09E82D15A84}" type="pres">
      <dgm:prSet presAssocID="{9FD17036-27D4-46B4-AB2E-95F16D83E58F}" presName="spaceRect" presStyleCnt="0"/>
      <dgm:spPr/>
    </dgm:pt>
    <dgm:pt modelId="{D4E2E0DD-4755-41C9-9778-57A6D4D6F37F}" type="pres">
      <dgm:prSet presAssocID="{9FD17036-27D4-46B4-AB2E-95F16D83E58F}" presName="textRect" presStyleLbl="revTx" presStyleIdx="1" presStyleCnt="6">
        <dgm:presLayoutVars>
          <dgm:chMax val="1"/>
          <dgm:chPref val="1"/>
        </dgm:presLayoutVars>
      </dgm:prSet>
      <dgm:spPr/>
    </dgm:pt>
    <dgm:pt modelId="{EED2B19A-5B08-4CF2-B96F-1308720D4DF9}" type="pres">
      <dgm:prSet presAssocID="{CBCEFF84-E1AC-43DA-A3C8-776AF4AC93D5}" presName="sibTrans" presStyleCnt="0"/>
      <dgm:spPr/>
    </dgm:pt>
    <dgm:pt modelId="{87B05A7C-0E5C-42B0-8532-6E9D2598347A}" type="pres">
      <dgm:prSet presAssocID="{2100B035-D644-4B08-A208-EDF13335E1DF}" presName="compNode" presStyleCnt="0"/>
      <dgm:spPr/>
    </dgm:pt>
    <dgm:pt modelId="{0FECEC1A-7C70-4D7D-83B2-75D1FED7C567}" type="pres">
      <dgm:prSet presAssocID="{2100B035-D644-4B08-A208-EDF13335E1D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46372-5FD5-43C0-AB7E-52E92B3637D6}" type="pres">
      <dgm:prSet presAssocID="{2100B035-D644-4B08-A208-EDF13335E1DF}" presName="spaceRect" presStyleCnt="0"/>
      <dgm:spPr/>
    </dgm:pt>
    <dgm:pt modelId="{8EA1F0DC-E866-406E-BF2B-F71F1D8AEF42}" type="pres">
      <dgm:prSet presAssocID="{2100B035-D644-4B08-A208-EDF13335E1DF}" presName="textRect" presStyleLbl="revTx" presStyleIdx="2" presStyleCnt="6">
        <dgm:presLayoutVars>
          <dgm:chMax val="1"/>
          <dgm:chPref val="1"/>
        </dgm:presLayoutVars>
      </dgm:prSet>
      <dgm:spPr/>
    </dgm:pt>
    <dgm:pt modelId="{48615FB4-5E8D-4134-9545-A11F964A0FF8}" type="pres">
      <dgm:prSet presAssocID="{298B95E3-7995-4975-A8AF-48DAE02D366E}" presName="sibTrans" presStyleCnt="0"/>
      <dgm:spPr/>
    </dgm:pt>
    <dgm:pt modelId="{C462E6B8-0324-46E5-9EE9-D7246EA67F2C}" type="pres">
      <dgm:prSet presAssocID="{78CE69E8-4466-4E63-9426-6E5B2F3ECA0F}" presName="compNode" presStyleCnt="0"/>
      <dgm:spPr/>
    </dgm:pt>
    <dgm:pt modelId="{15BC4AA0-8A44-4DD2-83AB-77CA8D468119}" type="pres">
      <dgm:prSet presAssocID="{78CE69E8-4466-4E63-9426-6E5B2F3ECA0F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7D55D82-1F4F-41DD-A093-D19D23F5A65E}" type="pres">
      <dgm:prSet presAssocID="{78CE69E8-4466-4E63-9426-6E5B2F3ECA0F}" presName="spaceRect" presStyleCnt="0"/>
      <dgm:spPr/>
    </dgm:pt>
    <dgm:pt modelId="{9906B33F-9DFB-4ED0-A76E-26B2E20B9AD0}" type="pres">
      <dgm:prSet presAssocID="{78CE69E8-4466-4E63-9426-6E5B2F3ECA0F}" presName="textRect" presStyleLbl="revTx" presStyleIdx="3" presStyleCnt="6">
        <dgm:presLayoutVars>
          <dgm:chMax val="1"/>
          <dgm:chPref val="1"/>
        </dgm:presLayoutVars>
      </dgm:prSet>
      <dgm:spPr/>
    </dgm:pt>
    <dgm:pt modelId="{939D0B17-514C-407E-A4AD-9C8B4CC23A65}" type="pres">
      <dgm:prSet presAssocID="{00971F01-B569-43D9-B8A5-D0254494053A}" presName="sibTrans" presStyleCnt="0"/>
      <dgm:spPr/>
    </dgm:pt>
    <dgm:pt modelId="{ABA3BB5D-D594-4C4F-822F-129D298A8A35}" type="pres">
      <dgm:prSet presAssocID="{21D86FFC-73C0-481D-AAD9-92ED890BC306}" presName="compNode" presStyleCnt="0"/>
      <dgm:spPr/>
    </dgm:pt>
    <dgm:pt modelId="{5D2E3E30-113B-4113-9E7C-5A022CB8EFC4}" type="pres">
      <dgm:prSet presAssocID="{21D86FFC-73C0-481D-AAD9-92ED890BC306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7DDC4B-CFBF-4B64-846D-7B275D8EEE7B}" type="pres">
      <dgm:prSet presAssocID="{21D86FFC-73C0-481D-AAD9-92ED890BC306}" presName="spaceRect" presStyleCnt="0"/>
      <dgm:spPr/>
    </dgm:pt>
    <dgm:pt modelId="{9C856E52-36A4-4C6A-BD62-39A0347AE407}" type="pres">
      <dgm:prSet presAssocID="{21D86FFC-73C0-481D-AAD9-92ED890BC306}" presName="textRect" presStyleLbl="revTx" presStyleIdx="4" presStyleCnt="6">
        <dgm:presLayoutVars>
          <dgm:chMax val="1"/>
          <dgm:chPref val="1"/>
        </dgm:presLayoutVars>
      </dgm:prSet>
      <dgm:spPr/>
    </dgm:pt>
    <dgm:pt modelId="{09BEAB28-EE68-4127-9D14-68881BF1CC52}" type="pres">
      <dgm:prSet presAssocID="{F6F77948-4263-41C3-9393-FA3ADF6F22F3}" presName="sibTrans" presStyleCnt="0"/>
      <dgm:spPr/>
    </dgm:pt>
    <dgm:pt modelId="{1715367E-0F08-4760-A222-20D116A6B2E9}" type="pres">
      <dgm:prSet presAssocID="{8CBB2989-75BD-4033-902D-461AC3B9D0A2}" presName="compNode" presStyleCnt="0"/>
      <dgm:spPr/>
    </dgm:pt>
    <dgm:pt modelId="{06873859-4ACD-4F45-817A-D4D5AB2A9FF6}" type="pres">
      <dgm:prSet presAssocID="{8CBB2989-75BD-4033-902D-461AC3B9D0A2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817688-79EC-42D6-8949-1FEFF428ACE5}" type="pres">
      <dgm:prSet presAssocID="{8CBB2989-75BD-4033-902D-461AC3B9D0A2}" presName="spaceRect" presStyleCnt="0"/>
      <dgm:spPr/>
    </dgm:pt>
    <dgm:pt modelId="{94167F4A-2DF4-40A1-88AE-F4714C31A797}" type="pres">
      <dgm:prSet presAssocID="{8CBB2989-75BD-4033-902D-461AC3B9D0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1B40D-479B-4E35-902E-A8BAF465AE38}" type="presOf" srcId="{5007EB58-ED82-46BE-868A-6D38BD4C8715}" destId="{E5618C70-B659-41B5-8E71-697625673CB2}" srcOrd="0" destOrd="0" presId="urn:microsoft.com/office/officeart/2018/2/layout/IconLabelList"/>
    <dgm:cxn modelId="{3324383D-DE49-4F1D-94D4-7A7A9B809CEF}" srcId="{483B77FF-63F0-42D2-B694-455D37CFFD17}" destId="{2100B035-D644-4B08-A208-EDF13335E1DF}" srcOrd="2" destOrd="0" parTransId="{AEE99A24-9A90-4C15-8EF4-6B220450A567}" sibTransId="{298B95E3-7995-4975-A8AF-48DAE02D366E}"/>
    <dgm:cxn modelId="{A7C98E43-98E7-4E39-B040-DEE8FE5DC33D}" type="presOf" srcId="{483B77FF-63F0-42D2-B694-455D37CFFD17}" destId="{CAA857A7-72E7-4E51-8453-6846B8ADF6B2}" srcOrd="0" destOrd="0" presId="urn:microsoft.com/office/officeart/2018/2/layout/IconLabelList"/>
    <dgm:cxn modelId="{09051D80-1B5B-4B08-AFA0-EDA23DF83E01}" srcId="{483B77FF-63F0-42D2-B694-455D37CFFD17}" destId="{5007EB58-ED82-46BE-868A-6D38BD4C8715}" srcOrd="0" destOrd="0" parTransId="{BF3A9253-623D-4DB5-81DB-FAFA83F87E44}" sibTransId="{AD3364EE-3084-4CAA-850C-867D71BB75F6}"/>
    <dgm:cxn modelId="{FB94CD85-735B-4DE2-9F4B-658A8F199C7F}" type="presOf" srcId="{8CBB2989-75BD-4033-902D-461AC3B9D0A2}" destId="{94167F4A-2DF4-40A1-88AE-F4714C31A797}" srcOrd="0" destOrd="0" presId="urn:microsoft.com/office/officeart/2018/2/layout/IconLabelList"/>
    <dgm:cxn modelId="{BFDA5091-557D-4EFE-8515-BE6ECAEF4D7D}" srcId="{483B77FF-63F0-42D2-B694-455D37CFFD17}" destId="{8CBB2989-75BD-4033-902D-461AC3B9D0A2}" srcOrd="5" destOrd="0" parTransId="{F27D52E7-6A5B-432A-AD99-38C55EA51A54}" sibTransId="{7509F42E-3D26-4946-BACD-568B54812794}"/>
    <dgm:cxn modelId="{6A2B209A-B864-4913-9890-8FA920B148BE}" type="presOf" srcId="{78CE69E8-4466-4E63-9426-6E5B2F3ECA0F}" destId="{9906B33F-9DFB-4ED0-A76E-26B2E20B9AD0}" srcOrd="0" destOrd="0" presId="urn:microsoft.com/office/officeart/2018/2/layout/IconLabelList"/>
    <dgm:cxn modelId="{2940F8B1-84F3-4083-A64D-375C48225A8C}" srcId="{483B77FF-63F0-42D2-B694-455D37CFFD17}" destId="{78CE69E8-4466-4E63-9426-6E5B2F3ECA0F}" srcOrd="3" destOrd="0" parTransId="{82165ED3-A5FB-4417-A2A5-C6E1D507285B}" sibTransId="{00971F01-B569-43D9-B8A5-D0254494053A}"/>
    <dgm:cxn modelId="{7643D0C1-7338-4D5F-87F8-FBFDAF014EE3}" type="presOf" srcId="{9FD17036-27D4-46B4-AB2E-95F16D83E58F}" destId="{D4E2E0DD-4755-41C9-9778-57A6D4D6F37F}" srcOrd="0" destOrd="0" presId="urn:microsoft.com/office/officeart/2018/2/layout/IconLabelList"/>
    <dgm:cxn modelId="{9C90A3C3-CC15-48B4-8534-C1F05564B004}" type="presOf" srcId="{2100B035-D644-4B08-A208-EDF13335E1DF}" destId="{8EA1F0DC-E866-406E-BF2B-F71F1D8AEF42}" srcOrd="0" destOrd="0" presId="urn:microsoft.com/office/officeart/2018/2/layout/IconLabelList"/>
    <dgm:cxn modelId="{85983AE1-38D6-4EEA-854D-0AE3BBCC3490}" srcId="{483B77FF-63F0-42D2-B694-455D37CFFD17}" destId="{21D86FFC-73C0-481D-AAD9-92ED890BC306}" srcOrd="4" destOrd="0" parTransId="{B7C034E9-7DB0-4F69-B5C4-161CD1F5E65B}" sibTransId="{F6F77948-4263-41C3-9393-FA3ADF6F22F3}"/>
    <dgm:cxn modelId="{209881F6-BE05-4C83-BC35-DC7A082C0CD4}" srcId="{483B77FF-63F0-42D2-B694-455D37CFFD17}" destId="{9FD17036-27D4-46B4-AB2E-95F16D83E58F}" srcOrd="1" destOrd="0" parTransId="{DF549334-0D1A-4F85-B7ED-2FB1D68D8288}" sibTransId="{CBCEFF84-E1AC-43DA-A3C8-776AF4AC93D5}"/>
    <dgm:cxn modelId="{0AC0B6FA-0A32-4296-A30D-FF86A34ECFF4}" type="presOf" srcId="{21D86FFC-73C0-481D-AAD9-92ED890BC306}" destId="{9C856E52-36A4-4C6A-BD62-39A0347AE407}" srcOrd="0" destOrd="0" presId="urn:microsoft.com/office/officeart/2018/2/layout/IconLabelList"/>
    <dgm:cxn modelId="{BA78B77B-A358-4FD3-B6C6-F874234153BA}" type="presParOf" srcId="{CAA857A7-72E7-4E51-8453-6846B8ADF6B2}" destId="{00337462-70AC-4BD4-B576-DAEDC6E8C62C}" srcOrd="0" destOrd="0" presId="urn:microsoft.com/office/officeart/2018/2/layout/IconLabelList"/>
    <dgm:cxn modelId="{C23F65D8-5A5B-4C06-9F4C-6EE513825E06}" type="presParOf" srcId="{00337462-70AC-4BD4-B576-DAEDC6E8C62C}" destId="{403E4B85-3D1A-4F1C-88CB-9987DEF6EBDD}" srcOrd="0" destOrd="0" presId="urn:microsoft.com/office/officeart/2018/2/layout/IconLabelList"/>
    <dgm:cxn modelId="{1D8BBBAF-DB32-4325-9CC3-D26814604DC5}" type="presParOf" srcId="{00337462-70AC-4BD4-B576-DAEDC6E8C62C}" destId="{40F49523-6B0A-4E0B-8713-3A94F32C7F2D}" srcOrd="1" destOrd="0" presId="urn:microsoft.com/office/officeart/2018/2/layout/IconLabelList"/>
    <dgm:cxn modelId="{A2D14992-F598-4D2C-AE5A-85559D673DE5}" type="presParOf" srcId="{00337462-70AC-4BD4-B576-DAEDC6E8C62C}" destId="{E5618C70-B659-41B5-8E71-697625673CB2}" srcOrd="2" destOrd="0" presId="urn:microsoft.com/office/officeart/2018/2/layout/IconLabelList"/>
    <dgm:cxn modelId="{4465E1FB-2FD8-4AB4-88AF-ED9D9DB0CE62}" type="presParOf" srcId="{CAA857A7-72E7-4E51-8453-6846B8ADF6B2}" destId="{F22491CA-726F-4B7E-B11B-797EDED4BE1D}" srcOrd="1" destOrd="0" presId="urn:microsoft.com/office/officeart/2018/2/layout/IconLabelList"/>
    <dgm:cxn modelId="{946247CF-A702-4072-912C-F7EC396EE289}" type="presParOf" srcId="{CAA857A7-72E7-4E51-8453-6846B8ADF6B2}" destId="{8208A263-7AC0-416C-B5DE-8AD6AACF561E}" srcOrd="2" destOrd="0" presId="urn:microsoft.com/office/officeart/2018/2/layout/IconLabelList"/>
    <dgm:cxn modelId="{8A8E80E0-370C-4D48-BEF9-F06F970FC57C}" type="presParOf" srcId="{8208A263-7AC0-416C-B5DE-8AD6AACF561E}" destId="{96EA8615-390C-43B1-8844-242CFC960C7C}" srcOrd="0" destOrd="0" presId="urn:microsoft.com/office/officeart/2018/2/layout/IconLabelList"/>
    <dgm:cxn modelId="{02736664-8315-4B49-A128-174E90D58B8E}" type="presParOf" srcId="{8208A263-7AC0-416C-B5DE-8AD6AACF561E}" destId="{8006CCC4-3DC1-4A56-8741-E09E82D15A84}" srcOrd="1" destOrd="0" presId="urn:microsoft.com/office/officeart/2018/2/layout/IconLabelList"/>
    <dgm:cxn modelId="{F04CF68F-79C7-4F35-97E2-4E8D757CE690}" type="presParOf" srcId="{8208A263-7AC0-416C-B5DE-8AD6AACF561E}" destId="{D4E2E0DD-4755-41C9-9778-57A6D4D6F37F}" srcOrd="2" destOrd="0" presId="urn:microsoft.com/office/officeart/2018/2/layout/IconLabelList"/>
    <dgm:cxn modelId="{F13EFB55-D1E4-4BAA-86E5-A88E36D0FF96}" type="presParOf" srcId="{CAA857A7-72E7-4E51-8453-6846B8ADF6B2}" destId="{EED2B19A-5B08-4CF2-B96F-1308720D4DF9}" srcOrd="3" destOrd="0" presId="urn:microsoft.com/office/officeart/2018/2/layout/IconLabelList"/>
    <dgm:cxn modelId="{C81BB155-0AC0-43D9-BA69-3F4A2BFC1409}" type="presParOf" srcId="{CAA857A7-72E7-4E51-8453-6846B8ADF6B2}" destId="{87B05A7C-0E5C-42B0-8532-6E9D2598347A}" srcOrd="4" destOrd="0" presId="urn:microsoft.com/office/officeart/2018/2/layout/IconLabelList"/>
    <dgm:cxn modelId="{77284157-7B54-4F44-BF9F-94E48AE72E4B}" type="presParOf" srcId="{87B05A7C-0E5C-42B0-8532-6E9D2598347A}" destId="{0FECEC1A-7C70-4D7D-83B2-75D1FED7C567}" srcOrd="0" destOrd="0" presId="urn:microsoft.com/office/officeart/2018/2/layout/IconLabelList"/>
    <dgm:cxn modelId="{7710A44C-429A-47CE-901A-9059B374F873}" type="presParOf" srcId="{87B05A7C-0E5C-42B0-8532-6E9D2598347A}" destId="{D3E46372-5FD5-43C0-AB7E-52E92B3637D6}" srcOrd="1" destOrd="0" presId="urn:microsoft.com/office/officeart/2018/2/layout/IconLabelList"/>
    <dgm:cxn modelId="{61F6F213-61F2-46F6-AE62-3A03DABBE35C}" type="presParOf" srcId="{87B05A7C-0E5C-42B0-8532-6E9D2598347A}" destId="{8EA1F0DC-E866-406E-BF2B-F71F1D8AEF42}" srcOrd="2" destOrd="0" presId="urn:microsoft.com/office/officeart/2018/2/layout/IconLabelList"/>
    <dgm:cxn modelId="{BBB207BE-67B7-4455-87E3-793B96335B0C}" type="presParOf" srcId="{CAA857A7-72E7-4E51-8453-6846B8ADF6B2}" destId="{48615FB4-5E8D-4134-9545-A11F964A0FF8}" srcOrd="5" destOrd="0" presId="urn:microsoft.com/office/officeart/2018/2/layout/IconLabelList"/>
    <dgm:cxn modelId="{37E0401C-E943-404A-9AD2-8361C17241FD}" type="presParOf" srcId="{CAA857A7-72E7-4E51-8453-6846B8ADF6B2}" destId="{C462E6B8-0324-46E5-9EE9-D7246EA67F2C}" srcOrd="6" destOrd="0" presId="urn:microsoft.com/office/officeart/2018/2/layout/IconLabelList"/>
    <dgm:cxn modelId="{45CAAA5C-CFD7-492C-AF5A-397E92FF691B}" type="presParOf" srcId="{C462E6B8-0324-46E5-9EE9-D7246EA67F2C}" destId="{15BC4AA0-8A44-4DD2-83AB-77CA8D468119}" srcOrd="0" destOrd="0" presId="urn:microsoft.com/office/officeart/2018/2/layout/IconLabelList"/>
    <dgm:cxn modelId="{5B0633BD-9F65-417A-973A-245344BC2824}" type="presParOf" srcId="{C462E6B8-0324-46E5-9EE9-D7246EA67F2C}" destId="{37D55D82-1F4F-41DD-A093-D19D23F5A65E}" srcOrd="1" destOrd="0" presId="urn:microsoft.com/office/officeart/2018/2/layout/IconLabelList"/>
    <dgm:cxn modelId="{97757CEE-9700-4BAE-A64B-430190ACC1A0}" type="presParOf" srcId="{C462E6B8-0324-46E5-9EE9-D7246EA67F2C}" destId="{9906B33F-9DFB-4ED0-A76E-26B2E20B9AD0}" srcOrd="2" destOrd="0" presId="urn:microsoft.com/office/officeart/2018/2/layout/IconLabelList"/>
    <dgm:cxn modelId="{3A731F89-7930-4DFC-976F-750C6F9826EE}" type="presParOf" srcId="{CAA857A7-72E7-4E51-8453-6846B8ADF6B2}" destId="{939D0B17-514C-407E-A4AD-9C8B4CC23A65}" srcOrd="7" destOrd="0" presId="urn:microsoft.com/office/officeart/2018/2/layout/IconLabelList"/>
    <dgm:cxn modelId="{9C3AE97C-D1E5-459E-8904-9D23FDA4D3DA}" type="presParOf" srcId="{CAA857A7-72E7-4E51-8453-6846B8ADF6B2}" destId="{ABA3BB5D-D594-4C4F-822F-129D298A8A35}" srcOrd="8" destOrd="0" presId="urn:microsoft.com/office/officeart/2018/2/layout/IconLabelList"/>
    <dgm:cxn modelId="{414BF83E-584B-49C6-B347-0A823B675360}" type="presParOf" srcId="{ABA3BB5D-D594-4C4F-822F-129D298A8A35}" destId="{5D2E3E30-113B-4113-9E7C-5A022CB8EFC4}" srcOrd="0" destOrd="0" presId="urn:microsoft.com/office/officeart/2018/2/layout/IconLabelList"/>
    <dgm:cxn modelId="{CEDC4F9C-1791-44FE-8464-8642D313F275}" type="presParOf" srcId="{ABA3BB5D-D594-4C4F-822F-129D298A8A35}" destId="{F87DDC4B-CFBF-4B64-846D-7B275D8EEE7B}" srcOrd="1" destOrd="0" presId="urn:microsoft.com/office/officeart/2018/2/layout/IconLabelList"/>
    <dgm:cxn modelId="{43466D7F-377C-4624-9DF4-E990AB0CE26D}" type="presParOf" srcId="{ABA3BB5D-D594-4C4F-822F-129D298A8A35}" destId="{9C856E52-36A4-4C6A-BD62-39A0347AE407}" srcOrd="2" destOrd="0" presId="urn:microsoft.com/office/officeart/2018/2/layout/IconLabelList"/>
    <dgm:cxn modelId="{6667C327-3A94-483D-A022-1761EB7AB797}" type="presParOf" srcId="{CAA857A7-72E7-4E51-8453-6846B8ADF6B2}" destId="{09BEAB28-EE68-4127-9D14-68881BF1CC52}" srcOrd="9" destOrd="0" presId="urn:microsoft.com/office/officeart/2018/2/layout/IconLabelList"/>
    <dgm:cxn modelId="{1A665628-D65D-414D-A86E-1A3EAD03A847}" type="presParOf" srcId="{CAA857A7-72E7-4E51-8453-6846B8ADF6B2}" destId="{1715367E-0F08-4760-A222-20D116A6B2E9}" srcOrd="10" destOrd="0" presId="urn:microsoft.com/office/officeart/2018/2/layout/IconLabelList"/>
    <dgm:cxn modelId="{18E8E9FB-9EEE-4BD2-ADBE-6CD25BC36AB8}" type="presParOf" srcId="{1715367E-0F08-4760-A222-20D116A6B2E9}" destId="{06873859-4ACD-4F45-817A-D4D5AB2A9FF6}" srcOrd="0" destOrd="0" presId="urn:microsoft.com/office/officeart/2018/2/layout/IconLabelList"/>
    <dgm:cxn modelId="{D83564B6-DCC7-450E-B518-3116519F4E5F}" type="presParOf" srcId="{1715367E-0F08-4760-A222-20D116A6B2E9}" destId="{99817688-79EC-42D6-8949-1FEFF428ACE5}" srcOrd="1" destOrd="0" presId="urn:microsoft.com/office/officeart/2018/2/layout/IconLabelList"/>
    <dgm:cxn modelId="{9666DA8C-873E-4974-9EEE-E931AAFFA102}" type="presParOf" srcId="{1715367E-0F08-4760-A222-20D116A6B2E9}" destId="{94167F4A-2DF4-40A1-88AE-F4714C31A7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4B85-3D1A-4F1C-88CB-9987DEF6EBDD}">
      <dsp:nvSpPr>
        <dsp:cNvPr id="0" name=""/>
        <dsp:cNvSpPr/>
      </dsp:nvSpPr>
      <dsp:spPr>
        <a:xfrm>
          <a:off x="381718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18C70-B659-41B5-8E71-697625673CB2}">
      <dsp:nvSpPr>
        <dsp:cNvPr id="0" name=""/>
        <dsp:cNvSpPr/>
      </dsp:nvSpPr>
      <dsp:spPr>
        <a:xfrm>
          <a:off x="1767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Cheatsheet de Rstudio: ¡bajemos todos el de ggplot2!</a:t>
          </a:r>
        </a:p>
      </dsp:txBody>
      <dsp:txXfrm>
        <a:off x="1767" y="1200532"/>
        <a:ext cx="1381640" cy="552656"/>
      </dsp:txXfrm>
    </dsp:sp>
    <dsp:sp modelId="{96EA8615-390C-43B1-8844-242CFC960C7C}">
      <dsp:nvSpPr>
        <dsp:cNvPr id="0" name=""/>
        <dsp:cNvSpPr/>
      </dsp:nvSpPr>
      <dsp:spPr>
        <a:xfrm>
          <a:off x="2005146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2E0DD-4755-41C9-9778-57A6D4D6F37F}">
      <dsp:nvSpPr>
        <dsp:cNvPr id="0" name=""/>
        <dsp:cNvSpPr/>
      </dsp:nvSpPr>
      <dsp:spPr>
        <a:xfrm>
          <a:off x="1625195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Ayuda de Rstudio (caja de búsqueda)</a:t>
          </a:r>
        </a:p>
      </dsp:txBody>
      <dsp:txXfrm>
        <a:off x="1625195" y="1200532"/>
        <a:ext cx="1381640" cy="552656"/>
      </dsp:txXfrm>
    </dsp:sp>
    <dsp:sp modelId="{0FECEC1A-7C70-4D7D-83B2-75D1FED7C567}">
      <dsp:nvSpPr>
        <dsp:cNvPr id="0" name=""/>
        <dsp:cNvSpPr/>
      </dsp:nvSpPr>
      <dsp:spPr>
        <a:xfrm>
          <a:off x="3628574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F0DC-E866-406E-BF2B-F71F1D8AEF42}">
      <dsp:nvSpPr>
        <dsp:cNvPr id="0" name=""/>
        <dsp:cNvSpPr/>
      </dsp:nvSpPr>
      <dsp:spPr>
        <a:xfrm>
          <a:off x="3248622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 la web (búsqueda rápida en Google referente al tema que quiero)</a:t>
          </a:r>
        </a:p>
      </dsp:txBody>
      <dsp:txXfrm>
        <a:off x="3248622" y="1200532"/>
        <a:ext cx="1381640" cy="552656"/>
      </dsp:txXfrm>
    </dsp:sp>
    <dsp:sp modelId="{15BC4AA0-8A44-4DD2-83AB-77CA8D468119}">
      <dsp:nvSpPr>
        <dsp:cNvPr id="0" name=""/>
        <dsp:cNvSpPr/>
      </dsp:nvSpPr>
      <dsp:spPr>
        <a:xfrm>
          <a:off x="381718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6B33F-9DFB-4ED0-A76E-26B2E20B9AD0}">
      <dsp:nvSpPr>
        <dsp:cNvPr id="0" name=""/>
        <dsp:cNvSpPr/>
      </dsp:nvSpPr>
      <dsp:spPr>
        <a:xfrm>
          <a:off x="1767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Libros: Hay una serie de Springer dedicada al uso y programación en R (ver sig.).</a:t>
          </a:r>
        </a:p>
      </dsp:txBody>
      <dsp:txXfrm>
        <a:off x="1767" y="2951444"/>
        <a:ext cx="1381640" cy="552656"/>
      </dsp:txXfrm>
    </dsp:sp>
    <dsp:sp modelId="{5D2E3E30-113B-4113-9E7C-5A022CB8EFC4}">
      <dsp:nvSpPr>
        <dsp:cNvPr id="0" name=""/>
        <dsp:cNvSpPr/>
      </dsp:nvSpPr>
      <dsp:spPr>
        <a:xfrm>
          <a:off x="2005146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6E52-36A4-4C6A-BD62-39A0347AE407}">
      <dsp:nvSpPr>
        <dsp:cNvPr id="0" name=""/>
        <dsp:cNvSpPr/>
      </dsp:nvSpPr>
      <dsp:spPr>
        <a:xfrm>
          <a:off x="1625195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Twitter, stack overflow, </a:t>
          </a:r>
          <a:r>
            <a:rPr lang="en-US" sz="1100" kern="1200">
              <a:hlinkClick xmlns:r="http://schemas.openxmlformats.org/officeDocument/2006/relationships" r:id="rId11"/>
            </a:rPr>
            <a:t>R community</a:t>
          </a:r>
          <a:r>
            <a:rPr lang="en-US" sz="1100" kern="1200"/>
            <a:t>.</a:t>
          </a:r>
        </a:p>
      </dsp:txBody>
      <dsp:txXfrm>
        <a:off x="1625195" y="2951444"/>
        <a:ext cx="1381640" cy="552656"/>
      </dsp:txXfrm>
    </dsp:sp>
    <dsp:sp modelId="{06873859-4ACD-4F45-817A-D4D5AB2A9FF6}">
      <dsp:nvSpPr>
        <dsp:cNvPr id="0" name=""/>
        <dsp:cNvSpPr/>
      </dsp:nvSpPr>
      <dsp:spPr>
        <a:xfrm>
          <a:off x="3628574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67F4A-2DF4-40A1-88AE-F4714C31A797}">
      <dsp:nvSpPr>
        <dsp:cNvPr id="0" name=""/>
        <dsp:cNvSpPr/>
      </dsp:nvSpPr>
      <dsp:spPr>
        <a:xfrm>
          <a:off x="3248622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Nuestros propios scripts: quizá ya tienes el código y no recuerdas.</a:t>
          </a:r>
        </a:p>
      </dsp:txBody>
      <dsp:txXfrm>
        <a:off x="3248622" y="2951444"/>
        <a:ext cx="1381640" cy="55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6/27/23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mpg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Top50-Ggplot2-Visualizations-MasterList-R-Cod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series/699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7923-19F8-B8EF-62D3-0D6E585D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</a:t>
            </a:r>
            <a:r>
              <a:rPr lang="en-MX" dirty="0"/>
              <a:t>ráficos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53DAF-41A6-A7E4-541D-3C9850C8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la paquetería ggplot2 </a:t>
            </a:r>
            <a:r>
              <a:rPr lang="en-MX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93CC-6A8B-10FF-ABE1-CE11E70594B4}"/>
              </a:ext>
            </a:extLst>
          </p:cNvPr>
          <p:cNvSpPr txBox="1"/>
          <p:nvPr/>
        </p:nvSpPr>
        <p:spPr>
          <a:xfrm>
            <a:off x="8733417" y="6488668"/>
            <a:ext cx="34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2"/>
              </a:rPr>
              <a:t>https://ggplot2.tidyverse.org/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58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2097741" y="3098202"/>
            <a:ext cx="2151530" cy="17642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623944" y="3291840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8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29-9DAA-A7F2-2210-5B6A805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ED9B-E386-6D4B-948F-07694050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4458"/>
            <a:ext cx="7772400" cy="42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E9D9F-60C7-C6C8-FC70-BEF7D18F4DDB}"/>
              </a:ext>
            </a:extLst>
          </p:cNvPr>
          <p:cNvSpPr txBox="1"/>
          <p:nvPr/>
        </p:nvSpPr>
        <p:spPr>
          <a:xfrm>
            <a:off x="8283389" y="6373368"/>
            <a:ext cx="302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Source: Cheatshee ggplot2</a:t>
            </a:r>
          </a:p>
        </p:txBody>
      </p:sp>
    </p:spTree>
    <p:extLst>
      <p:ext uri="{BB962C8B-B14F-4D97-AF65-F5344CB8AC3E}">
        <p14:creationId xmlns:p14="http://schemas.microsoft.com/office/powerpoint/2010/main" val="97844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42-CE00-5283-6DAD-0F123F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4328"/>
            <a:ext cx="10058400" cy="1609344"/>
          </a:xfrm>
        </p:spPr>
        <p:txBody>
          <a:bodyPr/>
          <a:lstStyle/>
          <a:p>
            <a:pPr algn="ctr"/>
            <a:r>
              <a:rPr lang="en-MX" dirty="0"/>
              <a:t>ENTENDIENDO EL cheatsheet de ggplot2</a:t>
            </a:r>
          </a:p>
        </p:txBody>
      </p:sp>
    </p:spTree>
    <p:extLst>
      <p:ext uri="{BB962C8B-B14F-4D97-AF65-F5344CB8AC3E}">
        <p14:creationId xmlns:p14="http://schemas.microsoft.com/office/powerpoint/2010/main" val="314891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B2F-19B3-F20A-E836-1FD26C0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X" dirty="0"/>
              <a:t>variables: </a:t>
            </a:r>
            <a:br>
              <a:rPr lang="en-MX" dirty="0"/>
            </a:br>
            <a:r>
              <a:rPr lang="en-MX" dirty="0"/>
              <a:t>continua vs discreta (categórica)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B0686-0840-B680-BAB7-234387B83A9A}"/>
              </a:ext>
            </a:extLst>
          </p:cNvPr>
          <p:cNvSpPr txBox="1"/>
          <p:nvPr/>
        </p:nvSpPr>
        <p:spPr>
          <a:xfrm>
            <a:off x="957943" y="2598057"/>
            <a:ext cx="1005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b="1" dirty="0"/>
              <a:t>CONTINUA</a:t>
            </a:r>
            <a:r>
              <a:rPr lang="en-MX" sz="2800" dirty="0"/>
              <a:t>: variable númerica (número enteros o fraccionarios)</a:t>
            </a:r>
          </a:p>
          <a:p>
            <a:endParaRPr lang="en-MX" sz="2800" dirty="0"/>
          </a:p>
          <a:p>
            <a:r>
              <a:rPr lang="en-MX" sz="2800" b="1" dirty="0"/>
              <a:t>DISCRETA</a:t>
            </a:r>
            <a:r>
              <a:rPr lang="en-MX" sz="2800" dirty="0"/>
              <a:t> o </a:t>
            </a:r>
            <a:r>
              <a:rPr lang="en-MX" sz="2800" b="1" dirty="0"/>
              <a:t>CATEGÓRICA</a:t>
            </a:r>
            <a:r>
              <a:rPr lang="en-MX" sz="2800" dirty="0"/>
              <a:t>: variable con texto que agrupa a una variable contínua. </a:t>
            </a:r>
          </a:p>
          <a:p>
            <a:r>
              <a:rPr lang="en-MX" sz="2800" dirty="0"/>
              <a:t>Ejemplos: Sexo, edad, tratamiento, tiempo (days, years), lugar (continente o país), </a:t>
            </a:r>
          </a:p>
        </p:txBody>
      </p:sp>
    </p:spTree>
    <p:extLst>
      <p:ext uri="{BB962C8B-B14F-4D97-AF65-F5344CB8AC3E}">
        <p14:creationId xmlns:p14="http://schemas.microsoft.com/office/powerpoint/2010/main" val="135960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E8AC-EE27-039B-19EE-2A9F5A2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dentifica una variable (columna)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168EB-379E-ECDE-E716-B153A943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26633"/>
            <a:ext cx="7772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9B1D6-DBAF-E845-1620-DD8F74874A6D}"/>
              </a:ext>
            </a:extLst>
          </p:cNvPr>
          <p:cNvSpPr txBox="1"/>
          <p:nvPr/>
        </p:nvSpPr>
        <p:spPr>
          <a:xfrm>
            <a:off x="3048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https://ggplot2.tidyverse.org/reference/mpg.html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3355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4216826" y="3983574"/>
            <a:ext cx="1879174" cy="22140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2699487" y="4380412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68E2-D579-3D7E-5DA9-96F941D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MANOS A LA OBRA: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vamos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a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aprender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escribimos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código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Don't worry - Buzz and Woody (Toy Story) Meme | Make a Meme">
            <a:extLst>
              <a:ext uri="{FF2B5EF4-FFF2-40B4-BE49-F238E27FC236}">
                <a16:creationId xmlns:a16="http://schemas.microsoft.com/office/drawing/2014/main" id="{721BDE02-FA54-7B6A-25B5-D57674BB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87532"/>
            <a:ext cx="6631744" cy="3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E1A-0EB6-C1F0-209C-E8FE893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8FA8A-A355-EED1-71CB-41CCA7680C76}"/>
              </a:ext>
            </a:extLst>
          </p:cNvPr>
          <p:cNvSpPr txBox="1"/>
          <p:nvPr/>
        </p:nvSpPr>
        <p:spPr>
          <a:xfrm>
            <a:off x="870857" y="2380343"/>
            <a:ext cx="9884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Abrir el script de la lección 6: empezar a graficar y a manipular datos.</a:t>
            </a:r>
          </a:p>
          <a:p>
            <a:endParaRPr lang="en-MX" dirty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oxplot</a:t>
            </a:r>
          </a:p>
          <a:p>
            <a:pPr marL="285750" indent="-285750">
              <a:buFontTx/>
              <a:buChar char="-"/>
            </a:pPr>
            <a:r>
              <a:rPr lang="en-MX" dirty="0"/>
              <a:t>line-graph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arplot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¿V</a:t>
            </a:r>
            <a:r>
              <a:rPr lang="en-MX" dirty="0"/>
              <a:t>iolin-plots?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DF89-F816-F809-6716-75650FBE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62761"/>
            <a:ext cx="7772400" cy="13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1090D-CF69-9F8C-CBCF-FB477A79A0F3}"/>
              </a:ext>
            </a:extLst>
          </p:cNvPr>
          <p:cNvSpPr txBox="1"/>
          <p:nvPr/>
        </p:nvSpPr>
        <p:spPr>
          <a:xfrm>
            <a:off x="1069848" y="5412361"/>
            <a:ext cx="356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</a:t>
            </a:r>
            <a:r>
              <a:rPr lang="en-MX" dirty="0"/>
              <a:t>psetR plot as a replacement of Venn diagram</a:t>
            </a:r>
          </a:p>
        </p:txBody>
      </p:sp>
      <p:pic>
        <p:nvPicPr>
          <p:cNvPr id="1028" name="Picture 4" descr="pie chart - Wiktionary">
            <a:extLst>
              <a:ext uri="{FF2B5EF4-FFF2-40B4-BE49-F238E27FC236}">
                <a16:creationId xmlns:a16="http://schemas.microsoft.com/office/drawing/2014/main" id="{CC10605F-E62B-BA8F-4B4E-68FA439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13" y="2354725"/>
            <a:ext cx="2643062" cy="24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pulation pyramids in R for beginners">
            <a:extLst>
              <a:ext uri="{FF2B5EF4-FFF2-40B4-BE49-F238E27FC236}">
                <a16:creationId xmlns:a16="http://schemas.microsoft.com/office/drawing/2014/main" id="{C8B8745B-7290-5B2E-F095-E98AFFD6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47" y="2354724"/>
            <a:ext cx="3434081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7E3AC7-F1CF-4C74-EC69-178FF03ECF60}"/>
              </a:ext>
            </a:extLst>
          </p:cNvPr>
          <p:cNvSpPr txBox="1"/>
          <p:nvPr/>
        </p:nvSpPr>
        <p:spPr>
          <a:xfrm>
            <a:off x="6096000" y="5348006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piechar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559EB-85DC-36A6-3428-89AF4851DA4B}"/>
              </a:ext>
            </a:extLst>
          </p:cNvPr>
          <p:cNvSpPr txBox="1"/>
          <p:nvPr/>
        </p:nvSpPr>
        <p:spPr>
          <a:xfrm>
            <a:off x="9636290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pyramid</a:t>
            </a:r>
            <a:r>
              <a:rPr lang="en-MX" dirty="0"/>
              <a:t>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EE347-C9A4-B9A6-D3FF-65F81B7B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22" y="2026343"/>
            <a:ext cx="4065519" cy="3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2050" name="Picture 2" descr="Dumbbell chart in ggplot2 with a wide data frame using geom_segment and geom_point">
            <a:extLst>
              <a:ext uri="{FF2B5EF4-FFF2-40B4-BE49-F238E27FC236}">
                <a16:creationId xmlns:a16="http://schemas.microsoft.com/office/drawing/2014/main" id="{B96A822B-AC9C-BC47-1786-7C4A9DF1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" y="2398954"/>
            <a:ext cx="2522454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971371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MX" dirty="0"/>
              <a:t>umpbell plot</a:t>
            </a:r>
          </a:p>
        </p:txBody>
      </p:sp>
      <p:pic>
        <p:nvPicPr>
          <p:cNvPr id="2052" name="Picture 4" descr="How To Make Lollipop Plot in R with ggplot2? - Data Viz with Python and R">
            <a:extLst>
              <a:ext uri="{FF2B5EF4-FFF2-40B4-BE49-F238E27FC236}">
                <a16:creationId xmlns:a16="http://schemas.microsoft.com/office/drawing/2014/main" id="{D2B90D9A-18A5-086A-C61D-8B07916C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51" y="2398954"/>
            <a:ext cx="3527907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4347310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Lollipot</a:t>
            </a:r>
            <a:r>
              <a:rPr lang="en-MX" dirty="0"/>
              <a:t> plot</a:t>
            </a:r>
          </a:p>
        </p:txBody>
      </p:sp>
      <p:pic>
        <p:nvPicPr>
          <p:cNvPr id="5" name="Picture 2" descr="Grouped and Stacked barplot | the R Graph Gallery">
            <a:extLst>
              <a:ext uri="{FF2B5EF4-FFF2-40B4-BE49-F238E27FC236}">
                <a16:creationId xmlns:a16="http://schemas.microsoft.com/office/drawing/2014/main" id="{F8597A1B-5712-C984-9D1C-144CD2DD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92" y="1970782"/>
            <a:ext cx="3378798" cy="33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72486-326D-E2BA-04C0-E54A965268BE}"/>
              </a:ext>
            </a:extLst>
          </p:cNvPr>
          <p:cNvSpPr txBox="1"/>
          <p:nvPr/>
        </p:nvSpPr>
        <p:spPr>
          <a:xfrm>
            <a:off x="8373495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Stacked</a:t>
            </a:r>
            <a:r>
              <a:rPr lang="es-ES" dirty="0"/>
              <a:t> </a:t>
            </a:r>
            <a:r>
              <a:rPr lang="es-ES" dirty="0" err="1"/>
              <a:t>barplot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1134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</a:t>
            </a:r>
            <a:r>
              <a:rPr lang="en-MX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5476098" y="565360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</a:t>
            </a:r>
            <a:r>
              <a:rPr lang="en-MX" dirty="0"/>
              <a:t> plot</a:t>
            </a:r>
          </a:p>
        </p:txBody>
      </p:sp>
      <p:pic>
        <p:nvPicPr>
          <p:cNvPr id="4098" name="Picture 2" descr="Box plot - Wikipedia">
            <a:extLst>
              <a:ext uri="{FF2B5EF4-FFF2-40B4-BE49-F238E27FC236}">
                <a16:creationId xmlns:a16="http://schemas.microsoft.com/office/drawing/2014/main" id="{B2791B5D-765E-FADD-ED57-C11BE4D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" y="2093976"/>
            <a:ext cx="3559629" cy="3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atter Plot - Clinical Excellence Commission">
            <a:extLst>
              <a:ext uri="{FF2B5EF4-FFF2-40B4-BE49-F238E27FC236}">
                <a16:creationId xmlns:a16="http://schemas.microsoft.com/office/drawing/2014/main" id="{8FA0ACC8-3CDC-A78A-9BB3-56D73D6F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2" y="2164017"/>
            <a:ext cx="3251757" cy="29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ine graph, how does a line graph work, and what is the best way  to use a line graph? — storytelling with data">
            <a:extLst>
              <a:ext uri="{FF2B5EF4-FFF2-40B4-BE49-F238E27FC236}">
                <a16:creationId xmlns:a16="http://schemas.microsoft.com/office/drawing/2014/main" id="{F96AE6AD-C61A-6225-1D18-5EA19EE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18" y="2625770"/>
            <a:ext cx="3251758" cy="19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F175D-C66E-27FD-4755-1E47576E2FBD}"/>
              </a:ext>
            </a:extLst>
          </p:cNvPr>
          <p:cNvSpPr txBox="1"/>
          <p:nvPr/>
        </p:nvSpPr>
        <p:spPr>
          <a:xfrm>
            <a:off x="8888201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graph (</a:t>
            </a:r>
            <a:r>
              <a:rPr lang="en-MX" dirty="0"/>
              <a:t>plot)</a:t>
            </a:r>
          </a:p>
        </p:txBody>
      </p:sp>
    </p:spTree>
    <p:extLst>
      <p:ext uri="{BB962C8B-B14F-4D97-AF65-F5344CB8AC3E}">
        <p14:creationId xmlns:p14="http://schemas.microsoft.com/office/powerpoint/2010/main" val="88365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E560-0F82-7BC2-C3E4-2F3CD67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55145-B600-8F33-AEC0-A44927EE39B8}"/>
              </a:ext>
            </a:extLst>
          </p:cNvPr>
          <p:cNvSpPr txBox="1"/>
          <p:nvPr/>
        </p:nvSpPr>
        <p:spPr>
          <a:xfrm>
            <a:off x="203200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http://r-statistics.co/Top50-Ggplot2-Visualizations-MasterList-R-Code.html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13501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478-490F-2F24-AF27-5DCAFB2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¿Dónde busco y encuentro ayuda?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4EC9D-6C93-FF94-B5E7-C53528D13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" t="39934" r="1170" b="1"/>
          <a:stretch/>
        </p:blipFill>
        <p:spPr>
          <a:xfrm>
            <a:off x="1063753" y="2852910"/>
            <a:ext cx="5088800" cy="234682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382122D2-7A3B-83C4-46DB-BBC5F6FFFBBB}"/>
              </a:ext>
            </a:extLst>
          </p:cNvPr>
          <p:cNvGraphicFramePr/>
          <p:nvPr/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72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40FA-7863-F59E-019F-8F9D70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A01B6-AD80-447C-566D-4EBD4CD698B2}"/>
              </a:ext>
            </a:extLst>
          </p:cNvPr>
          <p:cNvSpPr txBox="1"/>
          <p:nvPr/>
        </p:nvSpPr>
        <p:spPr>
          <a:xfrm>
            <a:off x="3868057" y="6488668"/>
            <a:ext cx="445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https://www.springer.com/series/6991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2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32AD3-36BC-9008-705E-41BA6B8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DescarGAR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el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cheatsheet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de ggplot2</a:t>
            </a: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F98638-5003-2D2B-0414-B484946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36" y="1526651"/>
            <a:ext cx="3296489" cy="38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6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78C0-8C94-44F6-0DBC-ED7E6A80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8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561</TotalTime>
  <Words>285</Words>
  <Application>Microsoft Macintosh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Wingdings</vt:lpstr>
      <vt:lpstr>Wood Type</vt:lpstr>
      <vt:lpstr>Gráficos en r</vt:lpstr>
      <vt:lpstr>Plot types</vt:lpstr>
      <vt:lpstr>Plot types</vt:lpstr>
      <vt:lpstr>Plot types</vt:lpstr>
      <vt:lpstr>PowerPoint Presentation</vt:lpstr>
      <vt:lpstr>¿Dónde busco y encuentro ayuda?</vt:lpstr>
      <vt:lpstr>PowerPoint Presentation</vt:lpstr>
      <vt:lpstr>DescarGAR el cheatsheet de ggplot2</vt:lpstr>
      <vt:lpstr>PowerPoint Presentation</vt:lpstr>
      <vt:lpstr>PowerPoint Presentation</vt:lpstr>
      <vt:lpstr>Sintaxis de ggplot2</vt:lpstr>
      <vt:lpstr>ENTENDIENDO EL cheatsheet de ggplot2</vt:lpstr>
      <vt:lpstr>variables:  continua vs discreta (categórica)</vt:lpstr>
      <vt:lpstr>Identifica una variable (columna)</vt:lpstr>
      <vt:lpstr>PowerPoint Presentation</vt:lpstr>
      <vt:lpstr>MANOS A LA OBRA: no vamos a aprender si no escribimos código</vt:lpstr>
      <vt:lpstr>Actividad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r</dc:title>
  <dc:creator>Mario Hernández-Guzmán</dc:creator>
  <cp:lastModifiedBy>Mario Hernández-Guzmán</cp:lastModifiedBy>
  <cp:revision>7</cp:revision>
  <dcterms:created xsi:type="dcterms:W3CDTF">2023-06-22T18:09:48Z</dcterms:created>
  <dcterms:modified xsi:type="dcterms:W3CDTF">2023-06-27T15:57:17Z</dcterms:modified>
</cp:coreProperties>
</file>